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83" r:id="rId7"/>
    <p:sldId id="284" r:id="rId8"/>
    <p:sldId id="285" r:id="rId9"/>
    <p:sldId id="286" r:id="rId10"/>
    <p:sldId id="282" r:id="rId11"/>
    <p:sldId id="268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71" r:id="rId20"/>
    <p:sldId id="274" r:id="rId21"/>
    <p:sldId id="272" r:id="rId22"/>
    <p:sldId id="273" r:id="rId23"/>
    <p:sldId id="277" r:id="rId24"/>
    <p:sldId id="275" r:id="rId25"/>
    <p:sldId id="276" r:id="rId26"/>
    <p:sldId id="278" r:id="rId27"/>
    <p:sldId id="279" r:id="rId28"/>
    <p:sldId id="280" r:id="rId29"/>
    <p:sldId id="281" r:id="rId30"/>
    <p:sldId id="287" r:id="rId31"/>
    <p:sldId id="269" r:id="rId32"/>
    <p:sldId id="288" r:id="rId33"/>
    <p:sldId id="289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9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1066801" y="1603786"/>
            <a:ext cx="3474720" cy="3474720"/>
          </a:xfrm>
          <a:prstGeom prst="round2SameRect">
            <a:avLst>
              <a:gd name="adj1" fmla="val 3122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25"/>
          <p:cNvGrpSpPr>
            <a:grpSpLocks noChangeAspect="1"/>
          </p:cNvGrpSpPr>
          <p:nvPr/>
        </p:nvGrpSpPr>
        <p:grpSpPr>
          <a:xfrm>
            <a:off x="2071048" y="2502945"/>
            <a:ext cx="1466879" cy="1676400"/>
            <a:chOff x="1230573" y="1890215"/>
            <a:chExt cx="1444388" cy="1650696"/>
          </a:xfrm>
        </p:grpSpPr>
        <p:sp>
          <p:nvSpPr>
            <p:cNvPr id="9" name="Oval 8"/>
            <p:cNvSpPr/>
            <p:nvPr/>
          </p:nvSpPr>
          <p:spPr>
            <a:xfrm>
              <a:off x="1230573" y="1890215"/>
              <a:ext cx="1444388" cy="937146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Oval 9"/>
            <p:cNvSpPr/>
            <p:nvPr/>
          </p:nvSpPr>
          <p:spPr>
            <a:xfrm>
              <a:off x="1935709" y="2845831"/>
              <a:ext cx="603504" cy="402336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Oval 10"/>
            <p:cNvSpPr/>
            <p:nvPr/>
          </p:nvSpPr>
          <p:spPr>
            <a:xfrm>
              <a:off x="1901589" y="3275735"/>
              <a:ext cx="392373" cy="26517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Oval 11"/>
            <p:cNvSpPr/>
            <p:nvPr/>
          </p:nvSpPr>
          <p:spPr>
            <a:xfrm>
              <a:off x="1633181" y="2395181"/>
              <a:ext cx="621792" cy="402336"/>
            </a:xfrm>
            <a:prstGeom prst="ellipse">
              <a:avLst/>
            </a:prstGeom>
            <a:solidFill>
              <a:srgbClr val="FFFFFF">
                <a:alpha val="3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67200" y="6356350"/>
            <a:ext cx="609600" cy="365125"/>
          </a:xfr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9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ound Same Side Corner Rectangle 12"/>
          <p:cNvSpPr/>
          <p:nvPr/>
        </p:nvSpPr>
        <p:spPr>
          <a:xfrm rot="5400000" flipH="1">
            <a:off x="4572000" y="1603786"/>
            <a:ext cx="3474720" cy="3474720"/>
          </a:xfrm>
          <a:prstGeom prst="round2SameRect">
            <a:avLst>
              <a:gd name="adj1" fmla="val 3122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1248" y="1680881"/>
            <a:ext cx="3273552" cy="1640541"/>
          </a:xfrm>
        </p:spPr>
        <p:txBody>
          <a:bodyPr vert="horz" lIns="91440" tIns="0" rIns="91440" bIns="0" rtlCol="0" anchor="b" anchorCtr="0">
            <a:noAutofit/>
          </a:bodyPr>
          <a:lstStyle>
            <a:lvl1pPr algn="ctr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248" y="3384176"/>
            <a:ext cx="3273552" cy="530352"/>
          </a:xfrm>
        </p:spPr>
        <p:txBody>
          <a:bodyPr vert="horz" lIns="91440" tIns="0" rIns="91440" bIns="0" rtlCol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30000"/>
              <a:buFont typeface="Wingdings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429001" y="450850"/>
            <a:ext cx="4922184" cy="4611688"/>
          </a:xfrm>
          <a:prstGeom prst="roundRect">
            <a:avLst>
              <a:gd name="adj" fmla="val 3826"/>
            </a:avLst>
          </a:prstGeo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6758" y="5069541"/>
            <a:ext cx="4924425" cy="662519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6759" y="5732060"/>
            <a:ext cx="4924425" cy="627797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021106" y="1609725"/>
            <a:ext cx="5343525" cy="2281238"/>
          </a:xfrm>
          <a:prstGeom prst="roundRect">
            <a:avLst>
              <a:gd name="adj" fmla="val 3826"/>
            </a:avLst>
          </a:prstGeo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18" y="3904812"/>
            <a:ext cx="5416313" cy="681892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19" y="4586704"/>
            <a:ext cx="5416313" cy="627797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021106" y="443552"/>
            <a:ext cx="5343525" cy="2281238"/>
          </a:xfrm>
          <a:prstGeom prst="round2SameRect">
            <a:avLst>
              <a:gd name="adj1" fmla="val 5300"/>
              <a:gd name="adj2" fmla="val 0"/>
            </a:avLst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18" y="5055855"/>
            <a:ext cx="5416313" cy="681892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19" y="5737747"/>
            <a:ext cx="5416313" cy="627797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4"/>
          </p:nvPr>
        </p:nvSpPr>
        <p:spPr>
          <a:xfrm flipH="1" flipV="1">
            <a:off x="3021106" y="2756848"/>
            <a:ext cx="2642616" cy="2281238"/>
          </a:xfrm>
          <a:prstGeom prst="round1Rect">
            <a:avLst>
              <a:gd name="adj" fmla="val 9488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vert="horz" lIns="91440" tIns="45720" rIns="91440" bIns="45720" rtlCol="0" anchor="b" anchorCtr="1">
            <a:normAutofit/>
            <a:scene3d>
              <a:camera prst="orthographicFront">
                <a:rot lat="0" lon="0" rev="10800000"/>
              </a:camera>
              <a:lightRig rig="threePt" dir="t"/>
            </a:scene3d>
          </a:bodyPr>
          <a:lstStyle>
            <a:lvl1pPr marL="0" indent="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30000"/>
              <a:buFont typeface="Wingdings" pitchFamily="2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5"/>
          </p:nvPr>
        </p:nvSpPr>
        <p:spPr>
          <a:xfrm flipV="1">
            <a:off x="5722015" y="2756848"/>
            <a:ext cx="2642616" cy="2281238"/>
          </a:xfrm>
          <a:prstGeom prst="round1Rect">
            <a:avLst>
              <a:gd name="adj" fmla="val 9488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vert="horz" lIns="91440" tIns="45720" rIns="91440" bIns="45720" rtlCol="0" anchor="b" anchorCtr="1">
            <a:normAutofit/>
            <a:scene3d>
              <a:camera prst="orthographicFront">
                <a:rot lat="0" lon="0" rev="10800000"/>
              </a:camera>
              <a:lightRig rig="threePt" dir="t"/>
            </a:scene3d>
          </a:bodyPr>
          <a:lstStyle>
            <a:lvl1pPr marL="0" indent="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30000"/>
              <a:buFont typeface="Wingdings" pitchFamily="2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18" y="5055855"/>
            <a:ext cx="5416313" cy="681892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19" y="5737747"/>
            <a:ext cx="5416313" cy="627797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4"/>
          </p:nvPr>
        </p:nvSpPr>
        <p:spPr>
          <a:xfrm flipH="1" flipV="1">
            <a:off x="3021106" y="2756848"/>
            <a:ext cx="2642616" cy="2281238"/>
          </a:xfrm>
          <a:prstGeom prst="round1Rect">
            <a:avLst>
              <a:gd name="adj" fmla="val 9488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vert="horz" anchor="b" anchorCtr="1">
            <a:normAutofit/>
            <a:scene3d>
              <a:camera prst="orthographicFront">
                <a:rot lat="0" lon="0" rev="10800000"/>
              </a:camera>
              <a:lightRig rig="threePt" dir="t"/>
            </a:scene3d>
          </a:bodyPr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5"/>
          </p:nvPr>
        </p:nvSpPr>
        <p:spPr>
          <a:xfrm flipV="1">
            <a:off x="5723362" y="2756848"/>
            <a:ext cx="2642616" cy="2281238"/>
          </a:xfrm>
          <a:prstGeom prst="round1Rect">
            <a:avLst>
              <a:gd name="adj" fmla="val 9488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vert="horz" anchor="b" anchorCtr="1">
            <a:normAutofit/>
            <a:scene3d>
              <a:camera prst="orthographicFront">
                <a:rot lat="0" lon="0" rev="10800000"/>
              </a:camera>
              <a:lightRig rig="threePt" dir="t"/>
            </a:scene3d>
          </a:bodyPr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6"/>
          </p:nvPr>
        </p:nvSpPr>
        <p:spPr>
          <a:xfrm flipH="1">
            <a:off x="3021106" y="437202"/>
            <a:ext cx="2642616" cy="2281238"/>
          </a:xfrm>
          <a:prstGeom prst="round1Rect">
            <a:avLst>
              <a:gd name="adj" fmla="val 9488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vert="horz" anchor="t" anchorCtr="1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5723362" y="437202"/>
            <a:ext cx="2642616" cy="2281238"/>
          </a:xfrm>
          <a:prstGeom prst="round1Rect">
            <a:avLst>
              <a:gd name="adj" fmla="val 9488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vert="horz" anchor="t" anchorCtr="1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, 2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40505" y="1112198"/>
            <a:ext cx="2524126" cy="1998756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021107" y="443551"/>
            <a:ext cx="2743200" cy="2968389"/>
          </a:xfrm>
          <a:prstGeom prst="round2SameRect">
            <a:avLst>
              <a:gd name="adj1" fmla="val 5300"/>
              <a:gd name="adj2" fmla="val 0"/>
            </a:avLst>
          </a:prstGeom>
          <a:noFill/>
        </p:spPr>
        <p:txBody>
          <a:bodyPr anchor="t" anchorCtr="1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 flipV="1">
            <a:off x="3021107" y="3442648"/>
            <a:ext cx="2743200" cy="2968389"/>
          </a:xfrm>
          <a:prstGeom prst="round2SameRect">
            <a:avLst>
              <a:gd name="adj1" fmla="val 5300"/>
              <a:gd name="adj2" fmla="val 0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anchor="b" anchorCtr="1">
            <a:normAutofit/>
            <a:scene3d>
              <a:camera prst="orthographicFront">
                <a:rot lat="0" lon="0" rev="10800000"/>
              </a:camera>
              <a:lightRig rig="threePt" dir="t"/>
            </a:scene3d>
          </a:bodyPr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5"/>
          </p:nvPr>
        </p:nvSpPr>
        <p:spPr>
          <a:xfrm>
            <a:off x="5840505" y="4108759"/>
            <a:ext cx="2524126" cy="1998756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6"/>
          </p:nvPr>
        </p:nvSpPr>
        <p:spPr>
          <a:xfrm>
            <a:off x="5840505" y="3442648"/>
            <a:ext cx="2524126" cy="67468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40505" y="443551"/>
            <a:ext cx="2524126" cy="67468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, 3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40505" y="1112198"/>
            <a:ext cx="2524126" cy="989959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021107" y="443551"/>
            <a:ext cx="2743200" cy="1956816"/>
          </a:xfrm>
          <a:prstGeom prst="round2SameRect">
            <a:avLst>
              <a:gd name="adj1" fmla="val 5300"/>
              <a:gd name="adj2" fmla="val 0"/>
            </a:avLst>
          </a:prstGeom>
          <a:noFill/>
        </p:spPr>
        <p:txBody>
          <a:bodyPr anchor="t" anchorCtr="1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 flipV="1">
            <a:off x="3021107" y="4462815"/>
            <a:ext cx="2743200" cy="1956816"/>
          </a:xfrm>
          <a:prstGeom prst="round2SameRect">
            <a:avLst>
              <a:gd name="adj1" fmla="val 5300"/>
              <a:gd name="adj2" fmla="val 0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anchor="b" anchorCtr="1">
            <a:normAutofit/>
            <a:scene3d>
              <a:camera prst="orthographicFront">
                <a:rot lat="0" lon="0" rev="10800000"/>
              </a:camera>
              <a:lightRig rig="threePt" dir="t"/>
            </a:scene3d>
          </a:bodyPr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40505" y="443551"/>
            <a:ext cx="2524126" cy="67468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3021107" y="2452048"/>
            <a:ext cx="2743200" cy="1956816"/>
          </a:xfrm>
          <a:prstGeom prst="rect">
            <a:avLst/>
          </a:prstGeom>
          <a:noFill/>
        </p:spPr>
        <p:txBody>
          <a:bodyPr anchor="t" anchorCtr="1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840505" y="3133941"/>
            <a:ext cx="2524126" cy="989959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40505" y="2452048"/>
            <a:ext cx="2524126" cy="67468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1"/>
          </p:nvPr>
        </p:nvSpPr>
        <p:spPr>
          <a:xfrm>
            <a:off x="5840505" y="5135813"/>
            <a:ext cx="2524126" cy="989959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2"/>
          </p:nvPr>
        </p:nvSpPr>
        <p:spPr>
          <a:xfrm>
            <a:off x="5840505" y="4462815"/>
            <a:ext cx="2524126" cy="67468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206" y="685800"/>
            <a:ext cx="4924424" cy="8869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40206" y="2020888"/>
            <a:ext cx="4924425" cy="410686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24800" y="750580"/>
            <a:ext cx="914400" cy="538193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7100" y="749300"/>
            <a:ext cx="3924300" cy="53768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67200" y="6356350"/>
            <a:ext cx="609600" cy="365125"/>
          </a:xfrm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1066801" y="1603786"/>
            <a:ext cx="3474720" cy="3474720"/>
          </a:xfrm>
          <a:prstGeom prst="round2SameRect">
            <a:avLst>
              <a:gd name="adj1" fmla="val 3122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 rot="5400000">
            <a:off x="4585448" y="1603786"/>
            <a:ext cx="3474720" cy="3474720"/>
          </a:xfrm>
          <a:prstGeom prst="round2SameRect">
            <a:avLst>
              <a:gd name="adj1" fmla="val 3096"/>
              <a:gd name="adj2" fmla="val 0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</p:spPr>
        <p:txBody>
          <a:bodyPr vert="vert270"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25"/>
          <p:cNvGrpSpPr>
            <a:grpSpLocks noChangeAspect="1"/>
          </p:cNvGrpSpPr>
          <p:nvPr/>
        </p:nvGrpSpPr>
        <p:grpSpPr>
          <a:xfrm>
            <a:off x="2071048" y="1842448"/>
            <a:ext cx="1466879" cy="1676400"/>
            <a:chOff x="1230573" y="1890215"/>
            <a:chExt cx="1444388" cy="1650696"/>
          </a:xfrm>
        </p:grpSpPr>
        <p:sp>
          <p:nvSpPr>
            <p:cNvPr id="27" name="Oval 26"/>
            <p:cNvSpPr/>
            <p:nvPr/>
          </p:nvSpPr>
          <p:spPr>
            <a:xfrm>
              <a:off x="1230573" y="1890215"/>
              <a:ext cx="1444388" cy="937146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8" name="Oval 27"/>
            <p:cNvSpPr/>
            <p:nvPr/>
          </p:nvSpPr>
          <p:spPr>
            <a:xfrm>
              <a:off x="1935709" y="2845831"/>
              <a:ext cx="603504" cy="402336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9" name="Oval 28"/>
            <p:cNvSpPr/>
            <p:nvPr/>
          </p:nvSpPr>
          <p:spPr>
            <a:xfrm>
              <a:off x="1901589" y="3275735"/>
              <a:ext cx="392373" cy="26517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0" name="Oval 29"/>
            <p:cNvSpPr/>
            <p:nvPr/>
          </p:nvSpPr>
          <p:spPr>
            <a:xfrm>
              <a:off x="1633181" y="2395181"/>
              <a:ext cx="621792" cy="402336"/>
            </a:xfrm>
            <a:prstGeom prst="ellipse">
              <a:avLst/>
            </a:prstGeom>
            <a:solidFill>
              <a:srgbClr val="FFFFFF">
                <a:alpha val="3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6447" y="3114115"/>
            <a:ext cx="3276600" cy="1162050"/>
          </a:xfrm>
        </p:spPr>
        <p:txBody>
          <a:bodyPr tIns="0" bIns="0" anchor="b" anchorCtr="0">
            <a:noAutofit/>
          </a:bodyPr>
          <a:lstStyle>
            <a:lvl1pPr algn="ctr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6447" y="4343400"/>
            <a:ext cx="3276600" cy="533400"/>
          </a:xfrm>
        </p:spPr>
        <p:txBody>
          <a:bodyPr tIns="0" bIns="0">
            <a:normAutofit/>
          </a:bodyPr>
          <a:lstStyle>
            <a:lvl1pPr marL="0" indent="0" algn="ctr">
              <a:spcBef>
                <a:spcPct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6"/>
          <p:cNvGrpSpPr/>
          <p:nvPr/>
        </p:nvGrpSpPr>
        <p:grpSpPr>
          <a:xfrm>
            <a:off x="222912" y="1254456"/>
            <a:ext cx="7892388" cy="3918778"/>
            <a:chOff x="222912" y="1254456"/>
            <a:chExt cx="7892388" cy="3918778"/>
          </a:xfrm>
        </p:grpSpPr>
        <p:sp>
          <p:nvSpPr>
            <p:cNvPr id="7" name="Rounded Rectangle 6"/>
            <p:cNvSpPr/>
            <p:nvPr/>
          </p:nvSpPr>
          <p:spPr>
            <a:xfrm>
              <a:off x="1028700" y="1600200"/>
              <a:ext cx="7086600" cy="3474720"/>
            </a:xfrm>
            <a:prstGeom prst="roundRect">
              <a:avLst>
                <a:gd name="adj" fmla="val 312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222912" y="1254456"/>
              <a:ext cx="3429000" cy="3918778"/>
              <a:chOff x="1230573" y="1890215"/>
              <a:chExt cx="1444388" cy="1650696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30573" y="1890215"/>
                <a:ext cx="1444388" cy="937146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935709" y="2845831"/>
                <a:ext cx="603504" cy="402336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901589" y="3275735"/>
                <a:ext cx="392373" cy="265176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633181" y="2395181"/>
                <a:ext cx="621792" cy="402336"/>
              </a:xfrm>
              <a:prstGeom prst="ellipse">
                <a:avLst/>
              </a:prstGeom>
              <a:solidFill>
                <a:srgbClr val="FFFFFF">
                  <a:alpha val="3803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4182" y="2021541"/>
            <a:ext cx="4200618" cy="1362075"/>
          </a:xfrm>
        </p:spPr>
        <p:txBody>
          <a:bodyPr vert="horz" lIns="91440" tIns="0" rIns="91440" bIns="0" rtlCol="0" anchor="b" anchorCtr="0">
            <a:noAutofit/>
          </a:bodyPr>
          <a:lstStyle>
            <a:lvl1pPr algn="r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21424" y="3388659"/>
            <a:ext cx="4603376" cy="1083328"/>
          </a:xfrm>
        </p:spPr>
        <p:txBody>
          <a:bodyPr vert="horz" lIns="91440" tIns="0" rIns="91440" bIns="0" rtlCol="0">
            <a:norm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30000"/>
              <a:buFont typeface="Wingdings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2F0292D-1797-49A5-8D2D-8D50C72EF3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67200" y="6356350"/>
            <a:ext cx="609600" cy="365125"/>
          </a:xfr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9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3"/>
          <p:cNvGrpSpPr/>
          <p:nvPr/>
        </p:nvGrpSpPr>
        <p:grpSpPr>
          <a:xfrm>
            <a:off x="7418696" y="457200"/>
            <a:ext cx="914400" cy="914400"/>
            <a:chOff x="842682" y="2971800"/>
            <a:chExt cx="914400" cy="914400"/>
          </a:xfrm>
        </p:grpSpPr>
        <p:sp>
          <p:nvSpPr>
            <p:cNvPr id="15" name="Rounded Rectangle 14"/>
            <p:cNvSpPr/>
            <p:nvPr/>
          </p:nvSpPr>
          <p:spPr>
            <a:xfrm>
              <a:off x="842682" y="2971800"/>
              <a:ext cx="914400" cy="914400"/>
            </a:xfrm>
            <a:prstGeom prst="roundRect">
              <a:avLst>
                <a:gd name="adj" fmla="val 931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9" name="Group 10"/>
            <p:cNvGrpSpPr>
              <a:grpSpLocks noChangeAspect="1"/>
            </p:cNvGrpSpPr>
            <p:nvPr/>
          </p:nvGrpSpPr>
          <p:grpSpPr>
            <a:xfrm>
              <a:off x="948372" y="3034353"/>
              <a:ext cx="700732" cy="800823"/>
              <a:chOff x="1230573" y="1890215"/>
              <a:chExt cx="1444388" cy="1650696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1230573" y="1890215"/>
                <a:ext cx="1444388" cy="937146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935709" y="2845831"/>
                <a:ext cx="603504" cy="402336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901589" y="3275735"/>
                <a:ext cx="392373" cy="265176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633181" y="2395181"/>
                <a:ext cx="621792" cy="402336"/>
              </a:xfrm>
              <a:prstGeom prst="ellipse">
                <a:avLst/>
              </a:prstGeom>
              <a:solidFill>
                <a:srgbClr val="FFFFFF">
                  <a:alpha val="3803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70" y="224118"/>
            <a:ext cx="4800600" cy="886968"/>
          </a:xfrm>
        </p:spPr>
        <p:txBody>
          <a:bodyPr lIns="4572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2474" y="1600200"/>
            <a:ext cx="3703320" cy="4525963"/>
          </a:xfrm>
        </p:spPr>
        <p:txBody>
          <a:bodyPr lIns="4572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1647" y="1600200"/>
            <a:ext cx="3703320" cy="4525963"/>
          </a:xfrm>
        </p:spPr>
        <p:txBody>
          <a:bodyPr lIns="4572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21040" y="363071"/>
            <a:ext cx="609600" cy="365125"/>
          </a:xfrm>
        </p:spPr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664" y="228600"/>
            <a:ext cx="4800600" cy="886968"/>
          </a:xfrm>
        </p:spPr>
        <p:txBody>
          <a:bodyPr vert="horz" lIns="4572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1212" y="1548761"/>
            <a:ext cx="3657600" cy="274320"/>
          </a:xfrm>
          <a:prstGeom prst="roundRect">
            <a:avLst>
              <a:gd name="adj" fmla="val 31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8352" y="2021456"/>
            <a:ext cx="3703320" cy="4106294"/>
          </a:xfrm>
        </p:spPr>
        <p:txBody>
          <a:bodyPr lIns="4572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1533" y="1548761"/>
            <a:ext cx="3657600" cy="274320"/>
          </a:xfrm>
          <a:prstGeom prst="roundRect">
            <a:avLst>
              <a:gd name="adj" fmla="val 3405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8673" y="2019869"/>
            <a:ext cx="3703320" cy="4106294"/>
          </a:xfrm>
        </p:spPr>
        <p:txBody>
          <a:bodyPr lIns="4572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21729" y="365760"/>
            <a:ext cx="609600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15"/>
          <p:cNvGrpSpPr/>
          <p:nvPr/>
        </p:nvGrpSpPr>
        <p:grpSpPr>
          <a:xfrm>
            <a:off x="7418696" y="457200"/>
            <a:ext cx="914400" cy="914400"/>
            <a:chOff x="842682" y="2971800"/>
            <a:chExt cx="914400" cy="914400"/>
          </a:xfrm>
        </p:grpSpPr>
        <p:sp>
          <p:nvSpPr>
            <p:cNvPr id="17" name="Rounded Rectangle 16"/>
            <p:cNvSpPr/>
            <p:nvPr/>
          </p:nvSpPr>
          <p:spPr>
            <a:xfrm>
              <a:off x="842682" y="2971800"/>
              <a:ext cx="914400" cy="914400"/>
            </a:xfrm>
            <a:prstGeom prst="roundRect">
              <a:avLst>
                <a:gd name="adj" fmla="val 931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948372" y="3034353"/>
              <a:ext cx="700732" cy="800823"/>
              <a:chOff x="1230573" y="1890215"/>
              <a:chExt cx="1444388" cy="1650696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1230573" y="1890215"/>
                <a:ext cx="1444388" cy="937146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35709" y="2845831"/>
                <a:ext cx="603504" cy="402336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901589" y="3275735"/>
                <a:ext cx="392373" cy="265176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633181" y="2395181"/>
                <a:ext cx="621792" cy="402336"/>
              </a:xfrm>
              <a:prstGeom prst="ellipse">
                <a:avLst/>
              </a:prstGeom>
              <a:solidFill>
                <a:srgbClr val="FFFFFF">
                  <a:alpha val="3803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664" y="228600"/>
            <a:ext cx="4800600" cy="886968"/>
          </a:xfrm>
        </p:spPr>
        <p:txBody>
          <a:bodyPr vert="horz" lIns="4572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21040" y="365760"/>
            <a:ext cx="609600" cy="365125"/>
          </a:xfrm>
        </p:spPr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8"/>
          <p:cNvGrpSpPr/>
          <p:nvPr/>
        </p:nvGrpSpPr>
        <p:grpSpPr>
          <a:xfrm>
            <a:off x="7418696" y="457200"/>
            <a:ext cx="914400" cy="914400"/>
            <a:chOff x="842682" y="2971800"/>
            <a:chExt cx="914400" cy="914400"/>
          </a:xfrm>
        </p:grpSpPr>
        <p:sp>
          <p:nvSpPr>
            <p:cNvPr id="10" name="Rounded Rectangle 9"/>
            <p:cNvSpPr/>
            <p:nvPr/>
          </p:nvSpPr>
          <p:spPr>
            <a:xfrm>
              <a:off x="842682" y="2971800"/>
              <a:ext cx="914400" cy="914400"/>
            </a:xfrm>
            <a:prstGeom prst="roundRect">
              <a:avLst>
                <a:gd name="adj" fmla="val 931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7" name="Group 10"/>
            <p:cNvGrpSpPr>
              <a:grpSpLocks noChangeAspect="1"/>
            </p:cNvGrpSpPr>
            <p:nvPr/>
          </p:nvGrpSpPr>
          <p:grpSpPr>
            <a:xfrm>
              <a:off x="948372" y="3034353"/>
              <a:ext cx="700732" cy="800823"/>
              <a:chOff x="1230573" y="1890215"/>
              <a:chExt cx="1444388" cy="1650696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1230573" y="1890215"/>
                <a:ext cx="1444388" cy="937146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935709" y="2845831"/>
                <a:ext cx="603504" cy="402336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901589" y="3275735"/>
                <a:ext cx="392373" cy="265176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633181" y="2395181"/>
                <a:ext cx="621792" cy="402336"/>
              </a:xfrm>
              <a:prstGeom prst="ellipse">
                <a:avLst/>
              </a:prstGeom>
              <a:solidFill>
                <a:srgbClr val="FFFFFF">
                  <a:alpha val="3803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21040" y="365760"/>
            <a:ext cx="609600" cy="365125"/>
          </a:xfrm>
        </p:spPr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7"/>
          <p:cNvGrpSpPr/>
          <p:nvPr/>
        </p:nvGrpSpPr>
        <p:grpSpPr>
          <a:xfrm>
            <a:off x="7418696" y="457200"/>
            <a:ext cx="914400" cy="914400"/>
            <a:chOff x="842682" y="2971800"/>
            <a:chExt cx="914400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842682" y="2971800"/>
              <a:ext cx="914400" cy="914400"/>
            </a:xfrm>
            <a:prstGeom prst="roundRect">
              <a:avLst>
                <a:gd name="adj" fmla="val 931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6" name="Group 10"/>
            <p:cNvGrpSpPr>
              <a:grpSpLocks noChangeAspect="1"/>
            </p:cNvGrpSpPr>
            <p:nvPr/>
          </p:nvGrpSpPr>
          <p:grpSpPr>
            <a:xfrm>
              <a:off x="948372" y="3034353"/>
              <a:ext cx="700732" cy="800823"/>
              <a:chOff x="1230573" y="1890215"/>
              <a:chExt cx="1444388" cy="1650696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30573" y="1890215"/>
                <a:ext cx="1444388" cy="937146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935709" y="2845831"/>
                <a:ext cx="603504" cy="402336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901589" y="3275735"/>
                <a:ext cx="392373" cy="265176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633181" y="2395181"/>
                <a:ext cx="621792" cy="402336"/>
              </a:xfrm>
              <a:prstGeom prst="ellipse">
                <a:avLst/>
              </a:prstGeom>
              <a:solidFill>
                <a:srgbClr val="FFFFFF">
                  <a:alpha val="3803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8999" y="304800"/>
            <a:ext cx="4948269" cy="719424"/>
          </a:xfrm>
        </p:spPr>
        <p:txBody>
          <a:bodyPr anchor="b"/>
          <a:lstStyle>
            <a:lvl1pPr algn="l">
              <a:defRPr sz="2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113" y="2292824"/>
            <a:ext cx="4959126" cy="3833339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0" y="1160463"/>
            <a:ext cx="4948269" cy="9540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2F0292D-1797-49A5-8D2D-8D50C72EF3CC}" type="datetimeFigureOut">
              <a:rPr lang="en-US" smtClean="0"/>
              <a:t>7/7/20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0" y="685800"/>
            <a:ext cx="4948238" cy="88696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0" y="2020888"/>
            <a:ext cx="4946602" cy="4105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52600" y="2877671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18"/>
          <p:cNvGrpSpPr/>
          <p:nvPr/>
        </p:nvGrpSpPr>
        <p:grpSpPr>
          <a:xfrm>
            <a:off x="842682" y="2971800"/>
            <a:ext cx="914400" cy="914400"/>
            <a:chOff x="842682" y="2971800"/>
            <a:chExt cx="914400" cy="914400"/>
          </a:xfrm>
        </p:grpSpPr>
        <p:sp>
          <p:nvSpPr>
            <p:cNvPr id="8" name="Rounded Rectangle 7"/>
            <p:cNvSpPr/>
            <p:nvPr userDrawn="1"/>
          </p:nvSpPr>
          <p:spPr>
            <a:xfrm>
              <a:off x="842682" y="2971800"/>
              <a:ext cx="914400" cy="914400"/>
            </a:xfrm>
            <a:prstGeom prst="roundRect">
              <a:avLst>
                <a:gd name="adj" fmla="val 931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9" name="Group 10"/>
            <p:cNvGrpSpPr>
              <a:grpSpLocks noChangeAspect="1"/>
            </p:cNvGrpSpPr>
            <p:nvPr userDrawn="1"/>
          </p:nvGrpSpPr>
          <p:grpSpPr>
            <a:xfrm>
              <a:off x="948372" y="3034352"/>
              <a:ext cx="700732" cy="800822"/>
              <a:chOff x="1230573" y="1890215"/>
              <a:chExt cx="1444388" cy="1650696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1230573" y="1890215"/>
                <a:ext cx="1444388" cy="937146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3" name="Oval 12"/>
              <p:cNvSpPr/>
              <p:nvPr userDrawn="1"/>
            </p:nvSpPr>
            <p:spPr>
              <a:xfrm>
                <a:off x="1935709" y="2845831"/>
                <a:ext cx="603504" cy="402336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1901589" y="3275735"/>
                <a:ext cx="392373" cy="265176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5" name="Oval 14"/>
              <p:cNvSpPr/>
              <p:nvPr userDrawn="1"/>
            </p:nvSpPr>
            <p:spPr>
              <a:xfrm>
                <a:off x="1633181" y="2395181"/>
                <a:ext cx="621792" cy="402336"/>
              </a:xfrm>
              <a:prstGeom prst="ellipse">
                <a:avLst/>
              </a:prstGeom>
              <a:solidFill>
                <a:srgbClr val="FFFFFF">
                  <a:alpha val="3803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30000"/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2"/>
        </a:buClr>
        <a:buSzPct val="130000"/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30000"/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2"/>
        </a:buClr>
        <a:buSzPct val="130000"/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30000"/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2"/>
        </a:buClr>
        <a:buSzPct val="130000"/>
        <a:buFont typeface="Wingdings" pitchFamily="2" charset="2"/>
        <a:buChar char="§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130000"/>
        <a:buFont typeface="Wingdings" pitchFamily="2" charset="2"/>
        <a:buChar char="§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28800" indent="-227013" algn="l" defTabSz="914400" rtl="0" eaLnBrk="1" latinLnBrk="0" hangingPunct="1">
        <a:spcBef>
          <a:spcPct val="20000"/>
        </a:spcBef>
        <a:buClr>
          <a:schemeClr val="accent2"/>
        </a:buClr>
        <a:buSzPct val="130000"/>
        <a:buFont typeface="Wingdings" pitchFamily="2" charset="2"/>
        <a:buChar char="§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55813" indent="-227013" algn="l" defTabSz="914400" rtl="0" eaLnBrk="1" latinLnBrk="0" hangingPunct="1">
        <a:spcBef>
          <a:spcPct val="20000"/>
        </a:spcBef>
        <a:buClr>
          <a:schemeClr val="accent1"/>
        </a:buClr>
        <a:buSzPct val="130000"/>
        <a:buFont typeface="Wingdings" pitchFamily="2" charset="2"/>
        <a:buChar char="§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Internship</a:t>
            </a:r>
            <a:br>
              <a:rPr lang="en-US" dirty="0" smtClean="0"/>
            </a:b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 smtClean="0"/>
              <a:t>Amelia Brown</a:t>
            </a:r>
          </a:p>
          <a:p>
            <a:r>
              <a:rPr lang="en-US" sz="1800" dirty="0" smtClean="0"/>
              <a:t>1/13/20 – 7/22/20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07" y="1729106"/>
            <a:ext cx="3200199" cy="32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68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846550"/>
            <a:ext cx="4948238" cy="886968"/>
          </a:xfrm>
        </p:spPr>
        <p:txBody>
          <a:bodyPr/>
          <a:lstStyle/>
          <a:p>
            <a:r>
              <a:rPr lang="en-US" sz="3600" dirty="0" smtClean="0">
                <a:latin typeface="Bradley Hand Bold"/>
                <a:cs typeface="Bradley Hand Bold"/>
              </a:rPr>
              <a:t>Individual Art </a:t>
            </a:r>
            <a:r>
              <a:rPr lang="en-US" sz="3600" dirty="0" smtClean="0">
                <a:latin typeface="Bradley Hand Bold"/>
                <a:cs typeface="Bradley Hand Bold"/>
              </a:rPr>
              <a:t>Therapy</a:t>
            </a:r>
            <a:endParaRPr lang="en-US" sz="3600" dirty="0">
              <a:latin typeface="Bradley Hand Bold"/>
              <a:cs typeface="Bradley Hand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One of my favorite projects that I did with a client at </a:t>
            </a:r>
            <a:r>
              <a:rPr lang="en-US" dirty="0" err="1" smtClean="0"/>
              <a:t>StoneCrest</a:t>
            </a:r>
            <a:r>
              <a:rPr lang="en-US" dirty="0" smtClean="0"/>
              <a:t> was a goal drawing.</a:t>
            </a:r>
          </a:p>
          <a:p>
            <a:r>
              <a:rPr lang="en-US" dirty="0" smtClean="0"/>
              <a:t>I thought it was appropriate for this setting because I had a client who was going through a lot of life changes and was working on figuring it all out while he was in the hospital.</a:t>
            </a:r>
          </a:p>
          <a:p>
            <a:r>
              <a:rPr lang="en-US" dirty="0" smtClean="0"/>
              <a:t>I created a worksheet to help him get started and afterward he made a drawing to represent it.</a:t>
            </a:r>
          </a:p>
          <a:p>
            <a:r>
              <a:rPr lang="en-US" dirty="0" smtClean="0"/>
              <a:t>He created this sunflowe</a:t>
            </a:r>
            <a:r>
              <a:rPr lang="en-US" dirty="0" smtClean="0"/>
              <a:t>r to represent the goal and asked me to do the calligraphy.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1517" y="2485853"/>
            <a:ext cx="3719720" cy="27897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92" y="398234"/>
            <a:ext cx="1864707" cy="18647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1042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846550"/>
            <a:ext cx="4948238" cy="886968"/>
          </a:xfrm>
        </p:spPr>
        <p:txBody>
          <a:bodyPr/>
          <a:lstStyle/>
          <a:p>
            <a:r>
              <a:rPr lang="en-US" sz="3600" dirty="0" smtClean="0">
                <a:latin typeface="Bradley Hand Bold"/>
                <a:cs typeface="Bradley Hand Bold"/>
              </a:rPr>
              <a:t>Responsive Art Piece</a:t>
            </a:r>
            <a:endParaRPr lang="en-US" sz="3600" dirty="0">
              <a:latin typeface="Bradley Hand Bold"/>
              <a:cs typeface="Bradley Hand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Altered Book</a:t>
            </a:r>
          </a:p>
          <a:p>
            <a:pPr lvl="1"/>
            <a:r>
              <a:rPr lang="en-US" dirty="0" smtClean="0"/>
              <a:t>I decided to make an altered book as my responsive art piece to internship.</a:t>
            </a:r>
          </a:p>
          <a:p>
            <a:pPr lvl="1"/>
            <a:r>
              <a:rPr lang="en-US" dirty="0" smtClean="0"/>
              <a:t>I wanted my journey to be able to be told as a story, because I knew that was what I would be going through there.</a:t>
            </a:r>
          </a:p>
          <a:p>
            <a:pPr lvl="1"/>
            <a:r>
              <a:rPr lang="en-US" dirty="0" smtClean="0"/>
              <a:t>I </a:t>
            </a:r>
            <a:r>
              <a:rPr lang="en-US" dirty="0" smtClean="0"/>
              <a:t>was </a:t>
            </a:r>
            <a:r>
              <a:rPr lang="en-US" dirty="0" smtClean="0"/>
              <a:t>able to document each </a:t>
            </a:r>
            <a:r>
              <a:rPr lang="en-US" dirty="0" smtClean="0"/>
              <a:t>week or each significant feeling/event</a:t>
            </a:r>
            <a:r>
              <a:rPr lang="en-US" dirty="0" smtClean="0"/>
              <a:t> </a:t>
            </a:r>
            <a:r>
              <a:rPr lang="en-US" dirty="0" smtClean="0"/>
              <a:t>on a different page, and what I was going through and feeling on that day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 found it to be a very effective way to document my internship.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01" y="2020888"/>
            <a:ext cx="3200199" cy="32001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2402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47" y="685800"/>
            <a:ext cx="8055691" cy="886968"/>
          </a:xfrm>
        </p:spPr>
        <p:txBody>
          <a:bodyPr/>
          <a:lstStyle/>
          <a:p>
            <a:r>
              <a:rPr lang="en-US" dirty="0" smtClean="0"/>
              <a:t>January 24, 2020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7684" y="2020888"/>
            <a:ext cx="3037918" cy="4105275"/>
          </a:xfrm>
        </p:spPr>
        <p:txBody>
          <a:bodyPr/>
          <a:lstStyle/>
          <a:p>
            <a:r>
              <a:rPr lang="en-US" dirty="0" smtClean="0"/>
              <a:t>This was after my first week at </a:t>
            </a:r>
            <a:r>
              <a:rPr lang="en-US" dirty="0" err="1" smtClean="0"/>
              <a:t>StoneCrest</a:t>
            </a:r>
            <a:r>
              <a:rPr lang="en-US" dirty="0" smtClean="0"/>
              <a:t>. Our first whole week was training, I had to go through the same training as the employees so it took several days. </a:t>
            </a:r>
          </a:p>
          <a:p>
            <a:r>
              <a:rPr lang="en-US" dirty="0" smtClean="0"/>
              <a:t>I didn’t exactly know what to think yet and I think this first page really shows that. </a:t>
            </a:r>
            <a:endParaRPr lang="en-US" dirty="0"/>
          </a:p>
        </p:txBody>
      </p:sp>
      <p:pic>
        <p:nvPicPr>
          <p:cNvPr id="4" name="Picture 3" descr="IMG_781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7" y="2020888"/>
            <a:ext cx="4771597" cy="35786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715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781" y="685800"/>
            <a:ext cx="8007457" cy="886968"/>
          </a:xfrm>
        </p:spPr>
        <p:txBody>
          <a:bodyPr/>
          <a:lstStyle/>
          <a:p>
            <a:r>
              <a:rPr lang="en-US" dirty="0" smtClean="0"/>
              <a:t>February 7, 2020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0226" y="2020888"/>
            <a:ext cx="2925376" cy="4105275"/>
          </a:xfrm>
        </p:spPr>
        <p:txBody>
          <a:bodyPr/>
          <a:lstStyle/>
          <a:p>
            <a:r>
              <a:rPr lang="en-US" dirty="0" smtClean="0"/>
              <a:t>Two weeks later I was starting to get a handle on how things were. I finished the </a:t>
            </a:r>
            <a:r>
              <a:rPr lang="en-US" dirty="0"/>
              <a:t>s</a:t>
            </a:r>
            <a:r>
              <a:rPr lang="en-US" dirty="0" smtClean="0"/>
              <a:t>ketch of the building.</a:t>
            </a:r>
          </a:p>
          <a:p>
            <a:r>
              <a:rPr lang="en-US" dirty="0" smtClean="0"/>
              <a:t>I chose to use pencil because it is a medium I never use and this placement seemed familiar yet out of my comfort zone.</a:t>
            </a:r>
            <a:endParaRPr lang="en-US" dirty="0"/>
          </a:p>
        </p:txBody>
      </p:sp>
      <p:pic>
        <p:nvPicPr>
          <p:cNvPr id="4" name="Picture 3" descr="IMG_026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1" y="1997661"/>
            <a:ext cx="4823208" cy="36868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6697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071" y="685800"/>
            <a:ext cx="8051167" cy="886968"/>
          </a:xfrm>
        </p:spPr>
        <p:txBody>
          <a:bodyPr/>
          <a:lstStyle/>
          <a:p>
            <a:r>
              <a:rPr lang="en-US" dirty="0" smtClean="0"/>
              <a:t>February 7, 2020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0226" y="2020888"/>
            <a:ext cx="2925376" cy="4105275"/>
          </a:xfrm>
        </p:spPr>
        <p:txBody>
          <a:bodyPr/>
          <a:lstStyle/>
          <a:p>
            <a:r>
              <a:rPr lang="en-US" dirty="0" smtClean="0"/>
              <a:t>This week, I was truly trying to find myself at </a:t>
            </a:r>
            <a:r>
              <a:rPr lang="en-US" dirty="0" err="1" smtClean="0"/>
              <a:t>StoneCrest</a:t>
            </a:r>
            <a:r>
              <a:rPr lang="en-US" dirty="0" smtClean="0"/>
              <a:t>. I was starting to fall into a rhythm but also feeling sort of replaceable.</a:t>
            </a:r>
          </a:p>
          <a:p>
            <a:r>
              <a:rPr lang="en-US" dirty="0" smtClean="0"/>
              <a:t>I didn’t know what art to make on my piece for the week so I used the art experiential we were learning that day for inspiration.</a:t>
            </a:r>
            <a:endParaRPr lang="en-US" dirty="0"/>
          </a:p>
        </p:txBody>
      </p:sp>
      <p:pic>
        <p:nvPicPr>
          <p:cNvPr id="5" name="Picture 4" descr="IMG_046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71" y="2020888"/>
            <a:ext cx="4985932" cy="37394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120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71" y="685800"/>
            <a:ext cx="8100067" cy="886968"/>
          </a:xfrm>
        </p:spPr>
        <p:txBody>
          <a:bodyPr/>
          <a:lstStyle/>
          <a:p>
            <a:r>
              <a:rPr lang="en-US" dirty="0" smtClean="0"/>
              <a:t>February 21, 2020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0226" y="2020888"/>
            <a:ext cx="2925376" cy="4105275"/>
          </a:xfrm>
        </p:spPr>
        <p:txBody>
          <a:bodyPr/>
          <a:lstStyle/>
          <a:p>
            <a:r>
              <a:rPr lang="en-US" dirty="0" smtClean="0"/>
              <a:t>This was another responsive art piece using the printing we learned in class. </a:t>
            </a:r>
          </a:p>
          <a:p>
            <a:r>
              <a:rPr lang="en-US" dirty="0" smtClean="0"/>
              <a:t>Afterward, I made a copy of the drawing in pastel.</a:t>
            </a:r>
          </a:p>
          <a:p>
            <a:r>
              <a:rPr lang="en-US" dirty="0" smtClean="0"/>
              <a:t>I think it represented me trying to fit in at </a:t>
            </a:r>
            <a:r>
              <a:rPr lang="en-US" dirty="0" err="1" smtClean="0"/>
              <a:t>StoneCrest</a:t>
            </a:r>
            <a:r>
              <a:rPr lang="en-US" dirty="0" smtClean="0"/>
              <a:t> </a:t>
            </a:r>
            <a:r>
              <a:rPr lang="en-US" dirty="0" smtClean="0"/>
              <a:t>and as an art therapist.</a:t>
            </a:r>
            <a:endParaRPr lang="en-US" dirty="0"/>
          </a:p>
        </p:txBody>
      </p:sp>
      <p:pic>
        <p:nvPicPr>
          <p:cNvPr id="5" name="Picture 4" descr="IMG_046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1" y="2020888"/>
            <a:ext cx="4915818" cy="36868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120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782" y="701875"/>
            <a:ext cx="8007456" cy="886968"/>
          </a:xfrm>
        </p:spPr>
        <p:txBody>
          <a:bodyPr/>
          <a:lstStyle/>
          <a:p>
            <a:r>
              <a:rPr lang="en-US" dirty="0" smtClean="0"/>
              <a:t>February 21, 2020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0226" y="2020888"/>
            <a:ext cx="2925376" cy="4105275"/>
          </a:xfrm>
        </p:spPr>
        <p:txBody>
          <a:bodyPr/>
          <a:lstStyle/>
          <a:p>
            <a:r>
              <a:rPr lang="en-US" dirty="0" smtClean="0"/>
              <a:t>This was a hard week for my patients. There were a lot of people in and out that needed a lot of help.</a:t>
            </a:r>
          </a:p>
          <a:p>
            <a:r>
              <a:rPr lang="en-US" dirty="0" smtClean="0"/>
              <a:t>I stuck with pastels because I am comfortable with them and I needed some security this week.</a:t>
            </a:r>
            <a:endParaRPr lang="en-US" dirty="0"/>
          </a:p>
        </p:txBody>
      </p:sp>
      <p:pic>
        <p:nvPicPr>
          <p:cNvPr id="5" name="Picture 4" descr="IMG_046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2" y="2020888"/>
            <a:ext cx="4823208" cy="36174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120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319" y="685800"/>
            <a:ext cx="8103919" cy="886968"/>
          </a:xfrm>
        </p:spPr>
        <p:txBody>
          <a:bodyPr/>
          <a:lstStyle/>
          <a:p>
            <a:r>
              <a:rPr lang="en-US" dirty="0" smtClean="0"/>
              <a:t>March 6, 2020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0226" y="2020888"/>
            <a:ext cx="2925376" cy="4105275"/>
          </a:xfrm>
        </p:spPr>
        <p:txBody>
          <a:bodyPr/>
          <a:lstStyle/>
          <a:p>
            <a:r>
              <a:rPr lang="en-US" dirty="0" smtClean="0"/>
              <a:t>This week I had my group do blackout poetry. </a:t>
            </a:r>
            <a:endParaRPr lang="en-US" dirty="0"/>
          </a:p>
          <a:p>
            <a:r>
              <a:rPr lang="en-US" dirty="0" smtClean="0"/>
              <a:t>To be fair, I decided to try it in my altered book this week.</a:t>
            </a:r>
          </a:p>
          <a:p>
            <a:r>
              <a:rPr lang="en-US" dirty="0" smtClean="0"/>
              <a:t>I came up with two different poems that I thought described perfectly what most of  my patients go through daily.</a:t>
            </a:r>
          </a:p>
          <a:p>
            <a:endParaRPr lang="en-US" dirty="0"/>
          </a:p>
        </p:txBody>
      </p:sp>
      <p:pic>
        <p:nvPicPr>
          <p:cNvPr id="5" name="Picture 4" descr="IMG_0698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4"/>
          <a:stretch/>
        </p:blipFill>
        <p:spPr>
          <a:xfrm>
            <a:off x="273319" y="2020888"/>
            <a:ext cx="4983979" cy="36868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120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781" y="685800"/>
            <a:ext cx="8007457" cy="886968"/>
          </a:xfrm>
        </p:spPr>
        <p:txBody>
          <a:bodyPr/>
          <a:lstStyle/>
          <a:p>
            <a:r>
              <a:rPr lang="en-US" dirty="0" smtClean="0"/>
              <a:t>March 16, 2020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0226" y="2020888"/>
            <a:ext cx="2925376" cy="41052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Coronavirus has everything shut down. I’m still going to </a:t>
            </a:r>
            <a:r>
              <a:rPr lang="en-US" dirty="0" err="1" smtClean="0"/>
              <a:t>StoneCrest</a:t>
            </a:r>
            <a:r>
              <a:rPr lang="en-US" dirty="0" smtClean="0"/>
              <a:t> </a:t>
            </a:r>
            <a:r>
              <a:rPr lang="en-US" dirty="0" smtClean="0"/>
              <a:t>because they really want me there.</a:t>
            </a:r>
          </a:p>
          <a:p>
            <a:r>
              <a:rPr lang="en-US" dirty="0" smtClean="0"/>
              <a:t>Today I decided to do some collage as a stress reliever. </a:t>
            </a:r>
            <a:endParaRPr lang="en-US" dirty="0"/>
          </a:p>
          <a:p>
            <a:r>
              <a:rPr lang="en-US" dirty="0" smtClean="0"/>
              <a:t>These are all words and photos I already had cut out that I thought were relevant with my patients.</a:t>
            </a:r>
            <a:endParaRPr lang="en-US" dirty="0"/>
          </a:p>
        </p:txBody>
      </p:sp>
      <p:pic>
        <p:nvPicPr>
          <p:cNvPr id="5" name="Picture 4" descr="IMG_092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1" y="2020888"/>
            <a:ext cx="4935382" cy="37072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120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781" y="685800"/>
            <a:ext cx="8007457" cy="886968"/>
          </a:xfrm>
        </p:spPr>
        <p:txBody>
          <a:bodyPr/>
          <a:lstStyle/>
          <a:p>
            <a:r>
              <a:rPr lang="en-US" dirty="0" smtClean="0"/>
              <a:t>March 16, 2020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0226" y="2020888"/>
            <a:ext cx="2925376" cy="4105275"/>
          </a:xfrm>
        </p:spPr>
        <p:txBody>
          <a:bodyPr>
            <a:normAutofit/>
          </a:bodyPr>
          <a:lstStyle/>
          <a:p>
            <a:r>
              <a:rPr lang="en-US" dirty="0" smtClean="0"/>
              <a:t>I used acrylic paint in my book today as well.</a:t>
            </a:r>
          </a:p>
          <a:p>
            <a:r>
              <a:rPr lang="en-US" dirty="0" smtClean="0"/>
              <a:t>I’ve been getting more creative in my groups and trying new things with my patients.</a:t>
            </a:r>
          </a:p>
          <a:p>
            <a:r>
              <a:rPr lang="en-US" dirty="0" smtClean="0"/>
              <a:t>I am definitely getting more comfortable in leading groups that ultimately may fail.</a:t>
            </a:r>
            <a:endParaRPr lang="en-US" dirty="0"/>
          </a:p>
        </p:txBody>
      </p:sp>
      <p:pic>
        <p:nvPicPr>
          <p:cNvPr id="4" name="Picture 3" descr="IMG_094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1" y="2020888"/>
            <a:ext cx="4903596" cy="3677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7490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846550"/>
            <a:ext cx="4948238" cy="886968"/>
          </a:xfrm>
        </p:spPr>
        <p:txBody>
          <a:bodyPr/>
          <a:lstStyle/>
          <a:p>
            <a:r>
              <a:rPr lang="en-US" sz="3600" dirty="0" err="1" smtClean="0">
                <a:latin typeface="Bradley Hand Bold"/>
                <a:cs typeface="Bradley Hand Bold"/>
              </a:rPr>
              <a:t>StoneCrest</a:t>
            </a:r>
            <a:r>
              <a:rPr lang="en-US" sz="3600" dirty="0" smtClean="0">
                <a:latin typeface="Bradley Hand Bold"/>
                <a:cs typeface="Bradley Hand Bold"/>
              </a:rPr>
              <a:t> Center</a:t>
            </a:r>
            <a:endParaRPr lang="en-US" sz="3600" dirty="0">
              <a:latin typeface="Bradley Hand Bold"/>
              <a:cs typeface="Bradley Hand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StoneCrest</a:t>
            </a:r>
            <a:r>
              <a:rPr lang="en-US" dirty="0" smtClean="0"/>
              <a:t> </a:t>
            </a:r>
            <a:r>
              <a:rPr lang="en-US" dirty="0" smtClean="0"/>
              <a:t>Center is an inpatient psychiatric hospital located in Detroit.</a:t>
            </a:r>
          </a:p>
          <a:p>
            <a:r>
              <a:rPr lang="en-US" dirty="0" smtClean="0"/>
              <a:t>We take people in crisis from all over Michigan.</a:t>
            </a:r>
          </a:p>
          <a:p>
            <a:r>
              <a:rPr lang="en-US" dirty="0" smtClean="0"/>
              <a:t>Typically people come straight from the ER or are petitioned to come by a therapist, doctor, police officer, case worker, etc.</a:t>
            </a:r>
          </a:p>
          <a:p>
            <a:r>
              <a:rPr lang="en-US" dirty="0" smtClean="0"/>
              <a:t>People can also voluntarily admit themselves.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01" y="2020888"/>
            <a:ext cx="3200199" cy="32001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85239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781" y="685800"/>
            <a:ext cx="8007457" cy="886968"/>
          </a:xfrm>
        </p:spPr>
        <p:txBody>
          <a:bodyPr/>
          <a:lstStyle/>
          <a:p>
            <a:r>
              <a:rPr lang="en-US" dirty="0" smtClean="0"/>
              <a:t>March 16, 2020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0226" y="2020888"/>
            <a:ext cx="2925376" cy="4105275"/>
          </a:xfrm>
        </p:spPr>
        <p:txBody>
          <a:bodyPr>
            <a:normAutofit/>
          </a:bodyPr>
          <a:lstStyle/>
          <a:p>
            <a:r>
              <a:rPr lang="en-US" dirty="0" smtClean="0"/>
              <a:t>Everything is kind of crazy with the Coronavirus so this was a reflection of that.</a:t>
            </a:r>
          </a:p>
          <a:p>
            <a:r>
              <a:rPr lang="en-US" dirty="0" smtClean="0"/>
              <a:t>Everything at </a:t>
            </a:r>
            <a:r>
              <a:rPr lang="en-US" dirty="0" err="1" smtClean="0"/>
              <a:t>StoneCrest</a:t>
            </a:r>
            <a:r>
              <a:rPr lang="en-US" dirty="0" smtClean="0"/>
              <a:t> </a:t>
            </a:r>
            <a:r>
              <a:rPr lang="en-US" dirty="0" smtClean="0"/>
              <a:t>Center is on edge with one unit being a quarantine.</a:t>
            </a:r>
          </a:p>
          <a:p>
            <a:r>
              <a:rPr lang="en-US" dirty="0" smtClean="0"/>
              <a:t>What is happening??</a:t>
            </a:r>
            <a:endParaRPr lang="en-US" dirty="0"/>
          </a:p>
        </p:txBody>
      </p:sp>
      <p:pic>
        <p:nvPicPr>
          <p:cNvPr id="4" name="Picture 3" descr="IMG_103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81" y="2020888"/>
            <a:ext cx="4983982" cy="3737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7490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781" y="685800"/>
            <a:ext cx="8007457" cy="886968"/>
          </a:xfrm>
        </p:spPr>
        <p:txBody>
          <a:bodyPr/>
          <a:lstStyle/>
          <a:p>
            <a:r>
              <a:rPr lang="en-US" dirty="0" smtClean="0"/>
              <a:t>March 20, 2020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0226" y="2020888"/>
            <a:ext cx="2925376" cy="4105275"/>
          </a:xfrm>
        </p:spPr>
        <p:txBody>
          <a:bodyPr>
            <a:normAutofit/>
          </a:bodyPr>
          <a:lstStyle/>
          <a:p>
            <a:r>
              <a:rPr lang="en-US" dirty="0" smtClean="0"/>
              <a:t>Another acrylic paint response to the night and day craziness that Coronavirus has brought on this life.</a:t>
            </a:r>
          </a:p>
          <a:p>
            <a:r>
              <a:rPr lang="en-US" dirty="0" smtClean="0"/>
              <a:t>I made this with leftover paint from another piece I was working on. I feel inspired to use leftover paints to make new things.</a:t>
            </a:r>
            <a:endParaRPr lang="en-US" dirty="0"/>
          </a:p>
        </p:txBody>
      </p:sp>
      <p:pic>
        <p:nvPicPr>
          <p:cNvPr id="4" name="Picture 3" descr="IMG_1027 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1" y="2020888"/>
            <a:ext cx="4943065" cy="37072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749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781" y="685800"/>
            <a:ext cx="8007457" cy="886968"/>
          </a:xfrm>
        </p:spPr>
        <p:txBody>
          <a:bodyPr/>
          <a:lstStyle/>
          <a:p>
            <a:r>
              <a:rPr lang="en-US" dirty="0" smtClean="0"/>
              <a:t>March 20, 2020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0226" y="2020888"/>
            <a:ext cx="2925376" cy="4105275"/>
          </a:xfrm>
        </p:spPr>
        <p:txBody>
          <a:bodyPr>
            <a:normAutofit/>
          </a:bodyPr>
          <a:lstStyle/>
          <a:p>
            <a:r>
              <a:rPr lang="en-US" dirty="0" smtClean="0"/>
              <a:t>This piece was a pastel depiction of how this crisis is making me feel inside. </a:t>
            </a:r>
            <a:endParaRPr lang="en-US" dirty="0"/>
          </a:p>
          <a:p>
            <a:r>
              <a:rPr lang="en-US" dirty="0" smtClean="0"/>
              <a:t>The black represents some dread, as well as alarm from the orange.</a:t>
            </a:r>
          </a:p>
          <a:p>
            <a:r>
              <a:rPr lang="en-US" dirty="0" smtClean="0"/>
              <a:t>Everyone at </a:t>
            </a:r>
            <a:r>
              <a:rPr lang="en-US" dirty="0" err="1" smtClean="0"/>
              <a:t>StoneCrest</a:t>
            </a:r>
            <a:r>
              <a:rPr lang="en-US" dirty="0" smtClean="0"/>
              <a:t> </a:t>
            </a:r>
            <a:r>
              <a:rPr lang="en-US" dirty="0" smtClean="0"/>
              <a:t>and at my job with seniors are freaking out and its hard to stay calm. </a:t>
            </a:r>
            <a:endParaRPr lang="en-US" dirty="0"/>
          </a:p>
        </p:txBody>
      </p:sp>
      <p:pic>
        <p:nvPicPr>
          <p:cNvPr id="4" name="Picture 3" descr="IMG_102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1" y="2020888"/>
            <a:ext cx="4935382" cy="3701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7490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781" y="685800"/>
            <a:ext cx="8007457" cy="886968"/>
          </a:xfrm>
        </p:spPr>
        <p:txBody>
          <a:bodyPr/>
          <a:lstStyle/>
          <a:p>
            <a:r>
              <a:rPr lang="en-US" dirty="0" smtClean="0"/>
              <a:t>May 13, </a:t>
            </a:r>
            <a:r>
              <a:rPr lang="en-US" dirty="0" smtClean="0"/>
              <a:t>2020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0226" y="2020888"/>
            <a:ext cx="2925376" cy="41052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This </a:t>
            </a:r>
            <a:r>
              <a:rPr lang="en-US" dirty="0" smtClean="0"/>
              <a:t>was my first piece after I returned to my internship after being off for over a month due to Covid-19.</a:t>
            </a:r>
          </a:p>
          <a:p>
            <a:r>
              <a:rPr lang="en-US" dirty="0" smtClean="0"/>
              <a:t>Initially I had stopped going because I was afraid of contracting the coronavirus, but I ended up getting it anyway at work. I was sick for 6 weeks.</a:t>
            </a:r>
          </a:p>
          <a:p>
            <a:r>
              <a:rPr lang="en-US" dirty="0" smtClean="0"/>
              <a:t>This is a depiction of a new way of thinking for the rest of internship.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1" y="2021046"/>
            <a:ext cx="4935382" cy="37012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327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781" y="685800"/>
            <a:ext cx="8007457" cy="886968"/>
          </a:xfrm>
        </p:spPr>
        <p:txBody>
          <a:bodyPr/>
          <a:lstStyle/>
          <a:p>
            <a:r>
              <a:rPr lang="en-US" dirty="0" smtClean="0"/>
              <a:t>May 14, </a:t>
            </a:r>
            <a:r>
              <a:rPr lang="en-US" dirty="0" smtClean="0"/>
              <a:t>2020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0226" y="2020888"/>
            <a:ext cx="2925376" cy="410527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This piece was </a:t>
            </a:r>
            <a:r>
              <a:rPr lang="en-US" dirty="0" smtClean="0"/>
              <a:t>created after my first open studio with the Art Experience. </a:t>
            </a:r>
          </a:p>
          <a:p>
            <a:r>
              <a:rPr lang="en-US" dirty="0" smtClean="0"/>
              <a:t>Open studio was conducted online due to Covid-19, and it was definitely an experience.</a:t>
            </a:r>
          </a:p>
          <a:p>
            <a:r>
              <a:rPr lang="en-US" dirty="0" smtClean="0"/>
              <a:t>I tried to represent a stained glass effect with acrylic paint. The whole online thing seemed fragile and foggy.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1" y="2021203"/>
            <a:ext cx="4935382" cy="3700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327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781" y="685800"/>
            <a:ext cx="8007457" cy="886968"/>
          </a:xfrm>
        </p:spPr>
        <p:txBody>
          <a:bodyPr/>
          <a:lstStyle/>
          <a:p>
            <a:r>
              <a:rPr lang="en-US" dirty="0" smtClean="0"/>
              <a:t>May 27, </a:t>
            </a:r>
            <a:r>
              <a:rPr lang="en-US" dirty="0" smtClean="0"/>
              <a:t>2020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0226" y="2020888"/>
            <a:ext cx="2925376" cy="41052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This piece </a:t>
            </a:r>
            <a:r>
              <a:rPr lang="en-US" dirty="0" smtClean="0"/>
              <a:t>was inspired by one of my patients. He kept saying “I’m tired of being here” every time I came onto the unit. </a:t>
            </a:r>
          </a:p>
          <a:p>
            <a:r>
              <a:rPr lang="en-US" dirty="0" smtClean="0"/>
              <a:t>At this point I began to feel similarly, but in relation to not seeing an end in sight in internship or in Covid-19.</a:t>
            </a:r>
          </a:p>
          <a:p>
            <a:r>
              <a:rPr lang="en-US" dirty="0" smtClean="0"/>
              <a:t>I included some inspired blackout poetry on each side.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1" y="2020888"/>
            <a:ext cx="4935381" cy="3701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327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781" y="685800"/>
            <a:ext cx="8007457" cy="886968"/>
          </a:xfrm>
        </p:spPr>
        <p:txBody>
          <a:bodyPr/>
          <a:lstStyle/>
          <a:p>
            <a:r>
              <a:rPr lang="en-US" dirty="0" smtClean="0"/>
              <a:t>June 11</a:t>
            </a:r>
            <a:r>
              <a:rPr lang="en-US" dirty="0" smtClean="0"/>
              <a:t>, </a:t>
            </a:r>
            <a:r>
              <a:rPr lang="en-US" dirty="0" smtClean="0"/>
              <a:t>2020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0226" y="2020888"/>
            <a:ext cx="2925376" cy="41052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This piece was </a:t>
            </a:r>
            <a:r>
              <a:rPr lang="en-US" dirty="0" smtClean="0"/>
              <a:t>inspired by my first one on one art therapy session at </a:t>
            </a:r>
            <a:r>
              <a:rPr lang="en-US" dirty="0" err="1" smtClean="0"/>
              <a:t>StoneCrest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tree is done with oil pastels which is my most comforting medium.</a:t>
            </a:r>
          </a:p>
          <a:p>
            <a:r>
              <a:rPr lang="en-US" dirty="0" smtClean="0"/>
              <a:t>I felt accomplished and happy because I actually enjoyed it whereas I didn’t know if I woul</a:t>
            </a:r>
            <a:r>
              <a:rPr lang="en-US" dirty="0" smtClean="0"/>
              <a:t>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2" y="2020888"/>
            <a:ext cx="4934519" cy="3701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327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781" y="685800"/>
            <a:ext cx="8007457" cy="886968"/>
          </a:xfrm>
        </p:spPr>
        <p:txBody>
          <a:bodyPr/>
          <a:lstStyle/>
          <a:p>
            <a:r>
              <a:rPr lang="en-US" dirty="0" smtClean="0"/>
              <a:t>June 24</a:t>
            </a:r>
            <a:r>
              <a:rPr lang="en-US" dirty="0" smtClean="0"/>
              <a:t>, </a:t>
            </a:r>
            <a:r>
              <a:rPr lang="en-US" dirty="0" smtClean="0"/>
              <a:t>2020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0226" y="2020888"/>
            <a:ext cx="2925376" cy="4105275"/>
          </a:xfrm>
        </p:spPr>
        <p:txBody>
          <a:bodyPr>
            <a:normAutofit/>
          </a:bodyPr>
          <a:lstStyle/>
          <a:p>
            <a:r>
              <a:rPr lang="en-US" dirty="0" smtClean="0"/>
              <a:t>This piece was a </a:t>
            </a:r>
            <a:r>
              <a:rPr lang="en-US" dirty="0" smtClean="0"/>
              <a:t>inspired by the fact that the end of the semester was rapidly approaching and I felt like I was trying to piece together everything in time for graduation.</a:t>
            </a:r>
          </a:p>
          <a:p>
            <a:r>
              <a:rPr lang="en-US" dirty="0" smtClean="0"/>
              <a:t>I also started taking on more groups and responsibilities at </a:t>
            </a:r>
            <a:r>
              <a:rPr lang="en-US" dirty="0" err="1" smtClean="0"/>
              <a:t>StoneCrest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1" y="2020888"/>
            <a:ext cx="4935381" cy="3701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327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781" y="685800"/>
            <a:ext cx="8007457" cy="886968"/>
          </a:xfrm>
        </p:spPr>
        <p:txBody>
          <a:bodyPr/>
          <a:lstStyle/>
          <a:p>
            <a:r>
              <a:rPr lang="en-US" dirty="0" smtClean="0"/>
              <a:t>July 1</a:t>
            </a:r>
            <a:r>
              <a:rPr lang="en-US" dirty="0" smtClean="0"/>
              <a:t>, </a:t>
            </a:r>
            <a:r>
              <a:rPr lang="en-US" dirty="0" smtClean="0"/>
              <a:t>2020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0226" y="2020888"/>
            <a:ext cx="2925376" cy="41052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This piece was a pastel depiction of how </a:t>
            </a:r>
            <a:r>
              <a:rPr lang="en-US" dirty="0" smtClean="0"/>
              <a:t>my feelings feel so opposite about the end of the semester next month. </a:t>
            </a:r>
          </a:p>
          <a:p>
            <a:r>
              <a:rPr lang="en-US" dirty="0" smtClean="0"/>
              <a:t>On one side, I am excited for everything to be over.</a:t>
            </a:r>
          </a:p>
          <a:p>
            <a:r>
              <a:rPr lang="en-US" dirty="0" smtClean="0"/>
              <a:t>On the other side, I am anxious that everything won’t be completed in time.</a:t>
            </a:r>
          </a:p>
          <a:p>
            <a:r>
              <a:rPr lang="en-US" dirty="0" smtClean="0"/>
              <a:t>Somehow they are similar feelings.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1" y="2020888"/>
            <a:ext cx="4935381" cy="3701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327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781" y="685800"/>
            <a:ext cx="8007457" cy="886968"/>
          </a:xfrm>
        </p:spPr>
        <p:txBody>
          <a:bodyPr/>
          <a:lstStyle/>
          <a:p>
            <a:r>
              <a:rPr lang="en-US" dirty="0" smtClean="0"/>
              <a:t>July 6</a:t>
            </a:r>
            <a:r>
              <a:rPr lang="en-US" dirty="0" smtClean="0"/>
              <a:t>, </a:t>
            </a:r>
            <a:r>
              <a:rPr lang="en-US" dirty="0" smtClean="0"/>
              <a:t>2020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0226" y="2020888"/>
            <a:ext cx="2925376" cy="4105275"/>
          </a:xfrm>
        </p:spPr>
        <p:txBody>
          <a:bodyPr>
            <a:normAutofit/>
          </a:bodyPr>
          <a:lstStyle/>
          <a:p>
            <a:r>
              <a:rPr lang="en-US" dirty="0" smtClean="0"/>
              <a:t>This piece </a:t>
            </a:r>
            <a:r>
              <a:rPr lang="en-US" dirty="0" smtClean="0"/>
              <a:t>was done with sharpies.</a:t>
            </a:r>
          </a:p>
          <a:p>
            <a:r>
              <a:rPr lang="en-US" dirty="0" smtClean="0"/>
              <a:t>Originally it was to represent the anxiety I’ve been feeling about finishing all of my hours.</a:t>
            </a:r>
          </a:p>
          <a:p>
            <a:r>
              <a:rPr lang="en-US" dirty="0" smtClean="0"/>
              <a:t>Afterward, I realized it could also be another indication of the anxiety that Covid-19 itself has caused.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1" y="2021204"/>
            <a:ext cx="4935382" cy="37009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327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846550"/>
            <a:ext cx="4948238" cy="886968"/>
          </a:xfrm>
        </p:spPr>
        <p:txBody>
          <a:bodyPr/>
          <a:lstStyle/>
          <a:p>
            <a:r>
              <a:rPr lang="en-US" sz="3600" dirty="0" smtClean="0">
                <a:latin typeface="Bradley Hand Bold"/>
                <a:cs typeface="Bradley Hand Bold"/>
              </a:rPr>
              <a:t>What to Expect</a:t>
            </a:r>
            <a:endParaRPr lang="en-US" sz="3600" dirty="0">
              <a:latin typeface="Bradley Hand Bold"/>
              <a:cs typeface="Bradley Hand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average length of</a:t>
            </a:r>
            <a:r>
              <a:rPr lang="en-US" dirty="0" smtClean="0"/>
              <a:t> </a:t>
            </a:r>
            <a:r>
              <a:rPr lang="en-US" dirty="0" smtClean="0"/>
              <a:t>stay at </a:t>
            </a:r>
            <a:r>
              <a:rPr lang="en-US" dirty="0" err="1" smtClean="0"/>
              <a:t>StoneCrest</a:t>
            </a:r>
            <a:r>
              <a:rPr lang="en-US" dirty="0" smtClean="0"/>
              <a:t> </a:t>
            </a:r>
            <a:r>
              <a:rPr lang="en-US" dirty="0" smtClean="0"/>
              <a:t>Center is 7-10 </a:t>
            </a:r>
            <a:r>
              <a:rPr lang="en-US" dirty="0" smtClean="0"/>
              <a:t>days</a:t>
            </a:r>
            <a:r>
              <a:rPr lang="en-US" dirty="0" smtClean="0"/>
              <a:t>, but they can be longer or shorter depending on the situation.</a:t>
            </a:r>
            <a:endParaRPr lang="en-US" dirty="0" smtClean="0"/>
          </a:p>
          <a:p>
            <a:r>
              <a:rPr lang="en-US" dirty="0" smtClean="0"/>
              <a:t>Stays vary on diagnosis, cooperation and participation in the program, and availability in </a:t>
            </a:r>
            <a:r>
              <a:rPr lang="en-US" dirty="0" smtClean="0"/>
              <a:t>housing or placement </a:t>
            </a:r>
            <a:r>
              <a:rPr lang="en-US" dirty="0" smtClean="0"/>
              <a:t>after leaving the facility.</a:t>
            </a:r>
          </a:p>
          <a:p>
            <a:r>
              <a:rPr lang="en-US" dirty="0" smtClean="0"/>
              <a:t>Patients are expected to see their doctors, take their medications, participate in groups, practice good hygiene, and eat all of their meals.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01" y="2020888"/>
            <a:ext cx="3200199" cy="32001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68018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781" y="685800"/>
            <a:ext cx="8007457" cy="886968"/>
          </a:xfrm>
        </p:spPr>
        <p:txBody>
          <a:bodyPr/>
          <a:lstStyle/>
          <a:p>
            <a:r>
              <a:rPr lang="en-US" dirty="0" smtClean="0"/>
              <a:t>July 15</a:t>
            </a:r>
            <a:r>
              <a:rPr lang="en-US" dirty="0" smtClean="0"/>
              <a:t>, </a:t>
            </a:r>
            <a:r>
              <a:rPr lang="en-US" dirty="0" smtClean="0"/>
              <a:t>2020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0226" y="2020888"/>
            <a:ext cx="2925376" cy="4105275"/>
          </a:xfrm>
        </p:spPr>
        <p:txBody>
          <a:bodyPr>
            <a:normAutofit/>
          </a:bodyPr>
          <a:lstStyle/>
          <a:p>
            <a:r>
              <a:rPr lang="en-US" dirty="0" smtClean="0"/>
              <a:t>This </a:t>
            </a:r>
            <a:r>
              <a:rPr lang="en-US" dirty="0" smtClean="0"/>
              <a:t>piece was done with oil pastels.</a:t>
            </a:r>
          </a:p>
          <a:p>
            <a:r>
              <a:rPr lang="en-US" dirty="0" smtClean="0"/>
              <a:t>It represents the light at the end of the tunnel with internship.</a:t>
            </a:r>
          </a:p>
          <a:p>
            <a:r>
              <a:rPr lang="en-US" dirty="0" smtClean="0"/>
              <a:t>Groups have become way more comfortable and I’m finally seeing an end in sight hours wise. </a:t>
            </a:r>
            <a:endParaRPr lang="en-US" dirty="0"/>
          </a:p>
          <a:p>
            <a:r>
              <a:rPr lang="en-US" dirty="0" smtClean="0"/>
              <a:t>The lightning bugs are my symbol of hope.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3" y="2021204"/>
            <a:ext cx="4934538" cy="37009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141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have learned a lot more about </a:t>
            </a:r>
            <a:r>
              <a:rPr lang="en-US" dirty="0" smtClean="0"/>
              <a:t>crisis, inpatient settings, and </a:t>
            </a:r>
            <a:r>
              <a:rPr lang="en-US" dirty="0" smtClean="0"/>
              <a:t>mental health since being at </a:t>
            </a:r>
            <a:r>
              <a:rPr lang="en-US" dirty="0" err="1" smtClean="0"/>
              <a:t>StoneCrest</a:t>
            </a:r>
            <a:r>
              <a:rPr lang="en-US" dirty="0" smtClean="0"/>
              <a:t> </a:t>
            </a:r>
            <a:r>
              <a:rPr lang="en-US" dirty="0" smtClean="0"/>
              <a:t>Center. </a:t>
            </a:r>
          </a:p>
          <a:p>
            <a:r>
              <a:rPr lang="en-US" dirty="0" smtClean="0"/>
              <a:t>I have learned a lot of valuable things </a:t>
            </a:r>
            <a:r>
              <a:rPr lang="en-US" dirty="0" smtClean="0"/>
              <a:t>about both </a:t>
            </a:r>
            <a:r>
              <a:rPr lang="en-US" dirty="0" smtClean="0"/>
              <a:t>group art </a:t>
            </a:r>
            <a:r>
              <a:rPr lang="en-US" dirty="0" smtClean="0"/>
              <a:t>therapy</a:t>
            </a:r>
            <a:r>
              <a:rPr lang="en-US" dirty="0"/>
              <a:t> </a:t>
            </a:r>
            <a:r>
              <a:rPr lang="en-US" dirty="0" smtClean="0"/>
              <a:t>and individual art therapy.</a:t>
            </a:r>
          </a:p>
          <a:p>
            <a:r>
              <a:rPr lang="en-US" dirty="0" smtClean="0"/>
              <a:t>I </a:t>
            </a:r>
            <a:r>
              <a:rPr lang="en-US" dirty="0" smtClean="0"/>
              <a:t>have learned a lot about groups not going as planned and figuring out something else to do in the moment.</a:t>
            </a:r>
          </a:p>
          <a:p>
            <a:r>
              <a:rPr lang="en-US" dirty="0" smtClean="0"/>
              <a:t>I </a:t>
            </a:r>
            <a:r>
              <a:rPr lang="en-US" dirty="0" smtClean="0"/>
              <a:t>plan on accepting the position as their staff art therapist in the activity therapy department once I receive my degree.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01" y="2020888"/>
            <a:ext cx="3200199" cy="32001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20397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11" name="Content Placeholder 8"/>
          <p:cNvPicPr>
            <a:picLocks noChangeAspect="1"/>
          </p:cNvPicPr>
          <p:nvPr/>
        </p:nvPicPr>
        <p:blipFill>
          <a:blip r:embed="rId2"/>
          <a:srcRect t="-38216" b="-38216"/>
          <a:stretch>
            <a:fillRect/>
          </a:stretch>
        </p:blipFill>
        <p:spPr>
          <a:xfrm>
            <a:off x="422822" y="2425738"/>
            <a:ext cx="3006178" cy="22092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Unfortunately, I didn’t get to spend any time at the studio at The Art Experience due to Covid-19. </a:t>
            </a:r>
          </a:p>
          <a:p>
            <a:r>
              <a:rPr lang="en-US" dirty="0" smtClean="0"/>
              <a:t>I helped with several online Open Studios and it helped me get used to online sessions with clients.</a:t>
            </a:r>
          </a:p>
          <a:p>
            <a:r>
              <a:rPr lang="en-US" dirty="0" smtClean="0"/>
              <a:t>It was difficult because I didn’t know what types of art supplies they would have at home, or if they would be motivated to make art.</a:t>
            </a:r>
          </a:p>
          <a:p>
            <a:r>
              <a:rPr lang="en-US" dirty="0" smtClean="0"/>
              <a:t>I also built some relationships with other Art Therapists 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56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Job 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Inpatient</a:t>
            </a:r>
          </a:p>
          <a:p>
            <a:pPr lvl="1"/>
            <a:r>
              <a:rPr lang="en-US" b="1" dirty="0" err="1" smtClean="0"/>
              <a:t>StoneCrest</a:t>
            </a:r>
            <a:r>
              <a:rPr lang="en-US" b="1" dirty="0" smtClean="0"/>
              <a:t> Center – Detroit</a:t>
            </a:r>
          </a:p>
          <a:p>
            <a:pPr lvl="1"/>
            <a:r>
              <a:rPr lang="en-US" dirty="0" smtClean="0"/>
              <a:t>Harbor Oaks – New Baltimore</a:t>
            </a:r>
          </a:p>
          <a:p>
            <a:r>
              <a:rPr lang="en-US" dirty="0" smtClean="0"/>
              <a:t>IOP’s</a:t>
            </a:r>
          </a:p>
          <a:p>
            <a:pPr lvl="1"/>
            <a:r>
              <a:rPr lang="en-US" dirty="0" smtClean="0"/>
              <a:t>New Oakland Family Centers – Clarkston</a:t>
            </a:r>
          </a:p>
          <a:p>
            <a:pPr lvl="1"/>
            <a:r>
              <a:rPr lang="en-US" dirty="0" smtClean="0"/>
              <a:t>River’s Bend – Detroit</a:t>
            </a:r>
          </a:p>
          <a:p>
            <a:pPr lvl="1"/>
            <a:r>
              <a:rPr lang="en-US" dirty="0" smtClean="0"/>
              <a:t>Bald Mountain Behavioral Medicine – Lake Orion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44" y="2583978"/>
            <a:ext cx="3348645" cy="156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41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846550"/>
            <a:ext cx="4948238" cy="886968"/>
          </a:xfrm>
        </p:spPr>
        <p:txBody>
          <a:bodyPr/>
          <a:lstStyle/>
          <a:p>
            <a:r>
              <a:rPr lang="en-US" sz="3600" dirty="0" smtClean="0">
                <a:latin typeface="Bradley Hand Bold"/>
                <a:cs typeface="Bradley Hand Bold"/>
              </a:rPr>
              <a:t>Group Thera</a:t>
            </a:r>
            <a:r>
              <a:rPr lang="en-US" sz="3600" dirty="0" smtClean="0">
                <a:latin typeface="Bradley Hand Bold"/>
                <a:cs typeface="Bradley Hand Bold"/>
              </a:rPr>
              <a:t>py</a:t>
            </a:r>
            <a:endParaRPr lang="en-US" sz="3600" dirty="0">
              <a:latin typeface="Bradley Hand Bold"/>
              <a:cs typeface="Bradley Hand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addition to art therapy groups, patients are offered various </a:t>
            </a:r>
            <a:r>
              <a:rPr lang="en-US" dirty="0" smtClean="0"/>
              <a:t>clinical </a:t>
            </a:r>
            <a:r>
              <a:rPr lang="en-US" dirty="0" smtClean="0"/>
              <a:t>group </a:t>
            </a:r>
            <a:r>
              <a:rPr lang="en-US" dirty="0" smtClean="0"/>
              <a:t>therapy, </a:t>
            </a:r>
            <a:r>
              <a:rPr lang="en-US" dirty="0" smtClean="0"/>
              <a:t>activity therapy</a:t>
            </a:r>
            <a:r>
              <a:rPr lang="en-US" dirty="0" smtClean="0"/>
              <a:t>, music therapy, </a:t>
            </a:r>
            <a:r>
              <a:rPr lang="en-US" dirty="0" smtClean="0"/>
              <a:t>and social groups several times a day.</a:t>
            </a:r>
          </a:p>
          <a:p>
            <a:r>
              <a:rPr lang="en-US" dirty="0" smtClean="0"/>
              <a:t>Art therapy is offered </a:t>
            </a:r>
            <a:r>
              <a:rPr lang="en-US" dirty="0" smtClean="0"/>
              <a:t>and is considered to be part of the activity therapy department.</a:t>
            </a:r>
            <a:endParaRPr lang="en-US" dirty="0" smtClean="0"/>
          </a:p>
          <a:p>
            <a:r>
              <a:rPr lang="en-US" dirty="0" smtClean="0"/>
              <a:t>The art therapist at </a:t>
            </a:r>
            <a:r>
              <a:rPr lang="en-US" dirty="0" err="1" smtClean="0"/>
              <a:t>StoneCrest</a:t>
            </a:r>
            <a:r>
              <a:rPr lang="en-US" dirty="0" smtClean="0"/>
              <a:t> </a:t>
            </a:r>
            <a:r>
              <a:rPr lang="en-US" dirty="0" smtClean="0"/>
              <a:t>right now is also a </a:t>
            </a:r>
            <a:r>
              <a:rPr lang="en-US" dirty="0" smtClean="0"/>
              <a:t>clinical therapist</a:t>
            </a:r>
            <a:r>
              <a:rPr lang="en-US" dirty="0" smtClean="0"/>
              <a:t>, </a:t>
            </a:r>
            <a:r>
              <a:rPr lang="en-US" dirty="0" smtClean="0"/>
              <a:t>so she has many other responsibilities including a case load.</a:t>
            </a:r>
          </a:p>
          <a:p>
            <a:r>
              <a:rPr lang="en-US" dirty="0" err="1" smtClean="0"/>
              <a:t>StoneCrest</a:t>
            </a:r>
            <a:r>
              <a:rPr lang="en-US" dirty="0" smtClean="0"/>
              <a:t> is currently </a:t>
            </a:r>
            <a:r>
              <a:rPr lang="en-US" dirty="0" smtClean="0"/>
              <a:t>looking for </a:t>
            </a:r>
            <a:r>
              <a:rPr lang="en-US" dirty="0" smtClean="0"/>
              <a:t>an art therapist to work in the activity therapy department again.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01" y="2020888"/>
            <a:ext cx="3200199" cy="32001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7132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846550"/>
            <a:ext cx="4948238" cy="886968"/>
          </a:xfrm>
        </p:spPr>
        <p:txBody>
          <a:bodyPr/>
          <a:lstStyle/>
          <a:p>
            <a:r>
              <a:rPr lang="en-US" sz="3600" dirty="0" smtClean="0">
                <a:latin typeface="Bradley Hand Bold"/>
                <a:cs typeface="Bradley Hand Bold"/>
              </a:rPr>
              <a:t>Group Art </a:t>
            </a:r>
            <a:r>
              <a:rPr lang="en-US" sz="3600" dirty="0" smtClean="0">
                <a:latin typeface="Bradley Hand Bold"/>
                <a:cs typeface="Bradley Hand Bold"/>
              </a:rPr>
              <a:t>Therapy</a:t>
            </a:r>
            <a:endParaRPr lang="en-US" sz="3600" dirty="0">
              <a:latin typeface="Bradley Hand Bold"/>
              <a:cs typeface="Bradley Hand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examples of groups I have lead on my unit at </a:t>
            </a:r>
            <a:r>
              <a:rPr lang="en-US" dirty="0" err="1" smtClean="0"/>
              <a:t>StoneCrest</a:t>
            </a:r>
            <a:r>
              <a:rPr lang="en-US" dirty="0" smtClean="0"/>
              <a:t> </a:t>
            </a:r>
            <a:r>
              <a:rPr lang="en-US" dirty="0" smtClean="0"/>
              <a:t>Center:</a:t>
            </a:r>
          </a:p>
          <a:p>
            <a:pPr lvl="1"/>
            <a:r>
              <a:rPr lang="en-US" dirty="0" smtClean="0"/>
              <a:t>Affirmation Trees</a:t>
            </a:r>
          </a:p>
          <a:p>
            <a:pPr lvl="1"/>
            <a:r>
              <a:rPr lang="en-US" dirty="0" smtClean="0"/>
              <a:t>Road Drawing</a:t>
            </a:r>
          </a:p>
          <a:p>
            <a:pPr lvl="1"/>
            <a:r>
              <a:rPr lang="en-US" dirty="0" smtClean="0"/>
              <a:t>Peaceful Place</a:t>
            </a:r>
          </a:p>
          <a:p>
            <a:pPr lvl="1"/>
            <a:r>
              <a:rPr lang="en-US" dirty="0" smtClean="0"/>
              <a:t>Dream Catchers</a:t>
            </a:r>
          </a:p>
          <a:p>
            <a:pPr lvl="1"/>
            <a:r>
              <a:rPr lang="en-US" dirty="0" smtClean="0"/>
              <a:t>Ugly Art</a:t>
            </a:r>
          </a:p>
          <a:p>
            <a:pPr lvl="1"/>
            <a:r>
              <a:rPr lang="en-US" dirty="0" smtClean="0"/>
              <a:t>Torn Paper Images</a:t>
            </a:r>
          </a:p>
          <a:p>
            <a:pPr lvl="1"/>
            <a:r>
              <a:rPr lang="en-US" dirty="0" smtClean="0"/>
              <a:t>Distorted Coloring</a:t>
            </a:r>
          </a:p>
          <a:p>
            <a:pPr lvl="1"/>
            <a:r>
              <a:rPr lang="en-US" dirty="0" smtClean="0"/>
              <a:t>Outside/Inside Boxes</a:t>
            </a:r>
          </a:p>
          <a:p>
            <a:pPr lvl="1"/>
            <a:r>
              <a:rPr lang="en-US" dirty="0" smtClean="0"/>
              <a:t>Blackout Poetry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01" y="2020888"/>
            <a:ext cx="3200199" cy="32001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73254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846550"/>
            <a:ext cx="4948238" cy="886968"/>
          </a:xfrm>
        </p:spPr>
        <p:txBody>
          <a:bodyPr/>
          <a:lstStyle/>
          <a:p>
            <a:r>
              <a:rPr lang="en-US" sz="3600" dirty="0" smtClean="0">
                <a:latin typeface="Bradley Hand Bold"/>
                <a:cs typeface="Bradley Hand Bold"/>
              </a:rPr>
              <a:t>Group Art </a:t>
            </a:r>
            <a:r>
              <a:rPr lang="en-US" sz="3600" dirty="0" smtClean="0">
                <a:latin typeface="Bradley Hand Bold"/>
                <a:cs typeface="Bradley Hand Bold"/>
              </a:rPr>
              <a:t>Therapy</a:t>
            </a:r>
            <a:endParaRPr lang="en-US" sz="3600" dirty="0">
              <a:latin typeface="Bradley Hand Bold"/>
              <a:cs typeface="Bradley Hand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Affirmation Trees</a:t>
            </a:r>
          </a:p>
          <a:p>
            <a:r>
              <a:rPr lang="en-US" dirty="0" smtClean="0"/>
              <a:t>Client receives an outline of a tree with no leaves, and a list of positive affirmations.</a:t>
            </a:r>
          </a:p>
          <a:p>
            <a:r>
              <a:rPr lang="en-US" dirty="0" smtClean="0"/>
              <a:t>They are to either choose affirmations from the list, or make up their own, and add them to the tree and decorate it.</a:t>
            </a:r>
          </a:p>
          <a:p>
            <a:r>
              <a:rPr lang="en-US" dirty="0" smtClean="0"/>
              <a:t>The tree and affirmations           represent them.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31500" y="646691"/>
            <a:ext cx="2944552" cy="22084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1501" y="3886730"/>
            <a:ext cx="2944550" cy="22084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564" y="4728746"/>
            <a:ext cx="1864707" cy="18647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68115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846550"/>
            <a:ext cx="4948238" cy="886968"/>
          </a:xfrm>
        </p:spPr>
        <p:txBody>
          <a:bodyPr/>
          <a:lstStyle/>
          <a:p>
            <a:r>
              <a:rPr lang="en-US" sz="3600" dirty="0" smtClean="0">
                <a:latin typeface="Bradley Hand Bold"/>
                <a:cs typeface="Bradley Hand Bold"/>
              </a:rPr>
              <a:t>Group Art </a:t>
            </a:r>
            <a:r>
              <a:rPr lang="en-US" sz="3600" dirty="0" smtClean="0">
                <a:latin typeface="Bradley Hand Bold"/>
                <a:cs typeface="Bradley Hand Bold"/>
              </a:rPr>
              <a:t>Therapy</a:t>
            </a:r>
            <a:endParaRPr lang="en-US" sz="3600" dirty="0">
              <a:latin typeface="Bradley Hand Bold"/>
              <a:cs typeface="Bradley Hand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Inside/Outside Boxes</a:t>
            </a:r>
          </a:p>
          <a:p>
            <a:r>
              <a:rPr lang="en-US" dirty="0" smtClean="0"/>
              <a:t>The outside of the box represents what you put out to the world, and the inside is your true inner self.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649620" y="23443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IMG-298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7" y="3744426"/>
            <a:ext cx="3760708" cy="2820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IMG-298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363" y="3744426"/>
            <a:ext cx="3760706" cy="28205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15" y="2020888"/>
            <a:ext cx="1864707" cy="18647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76877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846550"/>
            <a:ext cx="4948238" cy="886968"/>
          </a:xfrm>
        </p:spPr>
        <p:txBody>
          <a:bodyPr/>
          <a:lstStyle/>
          <a:p>
            <a:r>
              <a:rPr lang="en-US" sz="3600" dirty="0" smtClean="0">
                <a:latin typeface="Bradley Hand Bold"/>
                <a:cs typeface="Bradley Hand Bold"/>
              </a:rPr>
              <a:t>Group Art </a:t>
            </a:r>
            <a:r>
              <a:rPr lang="en-US" sz="3600" dirty="0" smtClean="0">
                <a:latin typeface="Bradley Hand Bold"/>
                <a:cs typeface="Bradley Hand Bold"/>
              </a:rPr>
              <a:t>Therapy</a:t>
            </a:r>
            <a:endParaRPr lang="en-US" sz="3600" dirty="0">
              <a:latin typeface="Bradley Hand Bold"/>
              <a:cs typeface="Bradley Hand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“Peering Out”</a:t>
            </a:r>
          </a:p>
          <a:p>
            <a:r>
              <a:rPr lang="en-US" b="1" dirty="0" smtClean="0"/>
              <a:t>“Self-Representative Maze”</a:t>
            </a:r>
            <a:endParaRPr lang="en-US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649620" y="23443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7" y="3744426"/>
            <a:ext cx="3760708" cy="2820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363" y="3744426"/>
            <a:ext cx="3760706" cy="28205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77" y="2020888"/>
            <a:ext cx="1864707" cy="18647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38814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846550"/>
            <a:ext cx="4948238" cy="886968"/>
          </a:xfrm>
        </p:spPr>
        <p:txBody>
          <a:bodyPr/>
          <a:lstStyle/>
          <a:p>
            <a:r>
              <a:rPr lang="en-US" sz="3600" dirty="0" smtClean="0">
                <a:latin typeface="Bradley Hand Bold"/>
                <a:cs typeface="Bradley Hand Bold"/>
              </a:rPr>
              <a:t>Group Art </a:t>
            </a:r>
            <a:r>
              <a:rPr lang="en-US" sz="3600" dirty="0" smtClean="0">
                <a:latin typeface="Bradley Hand Bold"/>
                <a:cs typeface="Bradley Hand Bold"/>
              </a:rPr>
              <a:t>Therapy</a:t>
            </a:r>
            <a:endParaRPr lang="en-US" sz="3600" dirty="0">
              <a:latin typeface="Bradley Hand Bold"/>
              <a:cs typeface="Bradley Hand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“Growth and Self-Awareness”</a:t>
            </a:r>
          </a:p>
          <a:p>
            <a:r>
              <a:rPr lang="en-US" b="1" dirty="0" smtClean="0"/>
              <a:t>“Expectation Vs. Reality”</a:t>
            </a:r>
            <a:endParaRPr lang="en-US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649620" y="23443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7" y="3744426"/>
            <a:ext cx="3760708" cy="2820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363" y="3744426"/>
            <a:ext cx="3760705" cy="28205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33" y="2020888"/>
            <a:ext cx="1864707" cy="18647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5441044"/>
      </p:ext>
    </p:extLst>
  </p:cSld>
  <p:clrMapOvr>
    <a:masterClrMapping/>
  </p:clrMapOvr>
</p:sld>
</file>

<file path=ppt/theme/theme1.xml><?xml version="1.0" encoding="utf-8"?>
<a:theme xmlns:a="http://schemas.openxmlformats.org/drawingml/2006/main" name="Inspiration">
  <a:themeElements>
    <a:clrScheme name="Inspiration">
      <a:dk1>
        <a:sysClr val="windowText" lastClr="000000"/>
      </a:dk1>
      <a:lt1>
        <a:sysClr val="window" lastClr="FFFFFF"/>
      </a:lt1>
      <a:dk2>
        <a:srgbClr val="2F2F26"/>
      </a:dk2>
      <a:lt2>
        <a:srgbClr val="9FA795"/>
      </a:lt2>
      <a:accent1>
        <a:srgbClr val="749805"/>
      </a:accent1>
      <a:accent2>
        <a:srgbClr val="BACC82"/>
      </a:accent2>
      <a:accent3>
        <a:srgbClr val="6E9EC2"/>
      </a:accent3>
      <a:accent4>
        <a:srgbClr val="2046A5"/>
      </a:accent4>
      <a:accent5>
        <a:srgbClr val="5039C6"/>
      </a:accent5>
      <a:accent6>
        <a:srgbClr val="7411D0"/>
      </a:accent6>
      <a:hlink>
        <a:srgbClr val="FFC000"/>
      </a:hlink>
      <a:folHlink>
        <a:srgbClr val="C0C000"/>
      </a:folHlink>
    </a:clrScheme>
    <a:fontScheme name="Inspiration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Inspiration">
      <a:fillStyleLst>
        <a:solidFill>
          <a:schemeClr val="phClr"/>
        </a:solidFill>
        <a:gradFill rotWithShape="1">
          <a:gsLst>
            <a:gs pos="25000">
              <a:schemeClr val="phClr">
                <a:tint val="90000"/>
                <a:shade val="100000"/>
                <a:alpha val="90000"/>
                <a:satMod val="150000"/>
              </a:schemeClr>
            </a:gs>
            <a:gs pos="100000">
              <a:schemeClr val="phClr">
                <a:tint val="100000"/>
                <a:shade val="60000"/>
                <a:satMod val="13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0000"/>
                <a:shade val="100000"/>
                <a:alpha val="85000"/>
                <a:satMod val="150000"/>
              </a:schemeClr>
            </a:gs>
            <a:gs pos="33000">
              <a:schemeClr val="phClr">
                <a:tint val="90000"/>
                <a:shade val="100000"/>
                <a:alpha val="95000"/>
                <a:satMod val="130000"/>
              </a:schemeClr>
            </a:gs>
            <a:gs pos="67000">
              <a:schemeClr val="phClr">
                <a:shade val="70000"/>
                <a:satMod val="135000"/>
              </a:schemeClr>
            </a:gs>
            <a:gs pos="100000">
              <a:schemeClr val="phClr">
                <a:shade val="50000"/>
                <a:satMod val="135000"/>
              </a:schemeClr>
            </a:gs>
          </a:gsLst>
          <a:lin ang="13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8100" cap="flat" cmpd="thickThin" algn="ctr">
          <a:solidFill>
            <a:schemeClr val="phClr"/>
          </a:solidFill>
          <a:prstDash val="solid"/>
        </a:ln>
        <a:ln w="38100" cap="flat" cmpd="thinThick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woPt" dir="tl"/>
          </a:scene3d>
          <a:sp3d extrusionH="12700" prstMaterial="softEdge">
            <a:bevelT w="25400" h="50800"/>
          </a:sp3d>
        </a:effectStyle>
        <a:effectStyle>
          <a:effectLst>
            <a:innerShdw blurRad="50800" dist="25400" dir="2400000">
              <a:srgbClr val="808080">
                <a:alpha val="75000"/>
              </a:srgbClr>
            </a:innerShdw>
            <a:reflection blurRad="38100" stA="26000" endPos="35000" dist="12700" dir="5400000" fadeDir="48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Inspiration.thmx</Template>
  <TotalTime>21205</TotalTime>
  <Words>1783</Words>
  <Application>Microsoft Macintosh PowerPoint</Application>
  <PresentationFormat>On-screen Show (4:3)</PresentationFormat>
  <Paragraphs>143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Inspiration</vt:lpstr>
      <vt:lpstr>Internship Summary</vt:lpstr>
      <vt:lpstr>StoneCrest Center</vt:lpstr>
      <vt:lpstr>What to Expect</vt:lpstr>
      <vt:lpstr>Group Therapy</vt:lpstr>
      <vt:lpstr>Group Art Therapy</vt:lpstr>
      <vt:lpstr>Group Art Therapy</vt:lpstr>
      <vt:lpstr>Group Art Therapy</vt:lpstr>
      <vt:lpstr>Group Art Therapy</vt:lpstr>
      <vt:lpstr>Group Art Therapy</vt:lpstr>
      <vt:lpstr>Individual Art Therapy</vt:lpstr>
      <vt:lpstr>Responsive Art Piece</vt:lpstr>
      <vt:lpstr>January 24, 2020</vt:lpstr>
      <vt:lpstr>February 7, 2020</vt:lpstr>
      <vt:lpstr>February 7, 2020</vt:lpstr>
      <vt:lpstr>February 21, 2020</vt:lpstr>
      <vt:lpstr>February 21, 2020</vt:lpstr>
      <vt:lpstr>March 6, 2020</vt:lpstr>
      <vt:lpstr>March 16, 2020</vt:lpstr>
      <vt:lpstr>March 16, 2020</vt:lpstr>
      <vt:lpstr>March 16, 2020</vt:lpstr>
      <vt:lpstr>March 20, 2020</vt:lpstr>
      <vt:lpstr>March 20, 2020</vt:lpstr>
      <vt:lpstr>May 13, 2020</vt:lpstr>
      <vt:lpstr>May 14, 2020</vt:lpstr>
      <vt:lpstr>May 27, 2020</vt:lpstr>
      <vt:lpstr>June 11, 2020</vt:lpstr>
      <vt:lpstr>June 24, 2020</vt:lpstr>
      <vt:lpstr>July 1, 2020</vt:lpstr>
      <vt:lpstr>July 6, 2020</vt:lpstr>
      <vt:lpstr>July 15, 2020</vt:lpstr>
      <vt:lpstr>Conclusion</vt:lpstr>
      <vt:lpstr>Conclusion</vt:lpstr>
      <vt:lpstr>Potential Job Sites</vt:lpstr>
    </vt:vector>
  </TitlesOfParts>
  <Company>Saginaw Valley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Summary</dc:title>
  <dc:creator>Amelia Brown</dc:creator>
  <cp:lastModifiedBy>Amelia Brown</cp:lastModifiedBy>
  <cp:revision>29</cp:revision>
  <dcterms:created xsi:type="dcterms:W3CDTF">2020-03-17T01:04:24Z</dcterms:created>
  <dcterms:modified xsi:type="dcterms:W3CDTF">2020-07-16T22:35:24Z</dcterms:modified>
</cp:coreProperties>
</file>